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75" r:id="rId6"/>
    <p:sldId id="495" r:id="rId7"/>
    <p:sldId id="494" r:id="rId8"/>
    <p:sldId id="492" r:id="rId9"/>
    <p:sldId id="493" r:id="rId10"/>
    <p:sldId id="498" r:id="rId11"/>
    <p:sldId id="496" r:id="rId12"/>
    <p:sldId id="500" r:id="rId13"/>
    <p:sldId id="502" r:id="rId14"/>
    <p:sldId id="506" r:id="rId15"/>
  </p:sldIdLst>
  <p:sldSz cx="18288000" cy="10287000"/>
  <p:notesSz cx="6858000" cy="9144000"/>
  <p:embeddedFontLst>
    <p:embeddedFont>
      <p:font typeface="Calibre 1" panose="020B0604020202020204" charset="0"/>
      <p:regular r:id="rId17"/>
    </p:embeddedFont>
    <p:embeddedFont>
      <p:font typeface="Calibre 3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ta, LY (lifelines)" userId="2170c1de-91db-4cb2-84c7-e2f96c9b200a" providerId="ADAL" clId="{921ABB5E-3D00-4C59-BB74-7CEDDC9536CF}"/>
    <pc:docChg chg="modSld">
      <pc:chgData name="Nauta, LY (lifelines)" userId="2170c1de-91db-4cb2-84c7-e2f96c9b200a" providerId="ADAL" clId="{921ABB5E-3D00-4C59-BB74-7CEDDC9536CF}" dt="2023-06-02T14:27:29.320" v="0" actId="6549"/>
      <pc:docMkLst>
        <pc:docMk/>
      </pc:docMkLst>
      <pc:sldChg chg="modNotesTx">
        <pc:chgData name="Nauta, LY (lifelines)" userId="2170c1de-91db-4cb2-84c7-e2f96c9b200a" providerId="ADAL" clId="{921ABB5E-3D00-4C59-BB74-7CEDDC9536CF}" dt="2023-06-02T14:27:29.320" v="0" actId="6549"/>
        <pc:sldMkLst>
          <pc:docMk/>
          <pc:sldMk cId="2870189426" sldId="5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197EC-5642-4E26-A031-F8900274D5CA}" type="datetimeFigureOut">
              <a:rPr lang="nl-NL" smtClean="0"/>
              <a:t>2-6-2023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7ED1-EFF7-4108-9895-0C8AA2FF89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13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N5PHEaB8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For complete metadata </a:t>
            </a:r>
            <a:r>
              <a:rPr lang="nl-NL" dirty="0" err="1"/>
              <a:t>overview</a:t>
            </a:r>
            <a:r>
              <a:rPr lang="nl-NL" dirty="0"/>
              <a:t> check Lifelines wiki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506F1-51F9-4971-932E-900F03BCD8D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82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506F1-51F9-4971-932E-900F03BCD8D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7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506F1-51F9-4971-932E-900F03BCD8D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22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Lifelines – collect and share for more healthy years – YouTube</a:t>
            </a:r>
            <a:endParaRPr lang="en-US" dirty="0"/>
          </a:p>
          <a:p>
            <a:r>
              <a:rPr lang="nl-NL" dirty="0"/>
              <a:t>https://www.youtube.com/watch?v=IDN5PHEaB8Y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506F1-51F9-4971-932E-900F03BCD8D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51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research@lifelines.n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IDN5PHEaB8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zicht.lifelines.nl/" TargetMode="External"/><Relationship Id="rId5" Type="http://schemas.openxmlformats.org/officeDocument/2006/relationships/hyperlink" Target="https://wiki.lifelines.nl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data-catalogue.lifelines.nl/" TargetMode="External"/><Relationship Id="rId9" Type="http://schemas.openxmlformats.org/officeDocument/2006/relationships/hyperlink" Target="mailto:data@lifelines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felines.nl/uploads/bestanden/0374c0b1-409e-5ede-947e-431eb0834971/3205751185/LL.Samples%20overview.%20def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712" y="5401958"/>
            <a:ext cx="15497868" cy="2624447"/>
            <a:chOff x="-101805" y="-104775"/>
            <a:chExt cx="20663824" cy="3499263"/>
          </a:xfrm>
        </p:grpSpPr>
        <p:sp>
          <p:nvSpPr>
            <p:cNvPr id="3" name="TextBox 3"/>
            <p:cNvSpPr txBox="1"/>
            <p:nvPr/>
          </p:nvSpPr>
          <p:spPr>
            <a:xfrm>
              <a:off x="-101805" y="1049292"/>
              <a:ext cx="20663824" cy="138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01"/>
                </a:lnSpc>
              </a:pPr>
              <a:r>
                <a:rPr lang="nl-NL" sz="8000" b="1" spc="320" dirty="0" err="1">
                  <a:solidFill>
                    <a:srgbClr val="005DB4"/>
                  </a:solidFill>
                  <a:latin typeface="Calibre 1 Bold"/>
                </a:rPr>
                <a:t>Welcome</a:t>
              </a:r>
              <a:r>
                <a:rPr lang="nl-NL" sz="8000" b="1" spc="320" dirty="0">
                  <a:solidFill>
                    <a:srgbClr val="005DB4"/>
                  </a:solidFill>
                  <a:latin typeface="Calibre 1 Bold"/>
                </a:rPr>
                <a:t> </a:t>
              </a:r>
              <a:r>
                <a:rPr lang="nl-NL" sz="8000" b="1" spc="320" dirty="0" err="1">
                  <a:solidFill>
                    <a:srgbClr val="005DB4"/>
                  </a:solidFill>
                  <a:latin typeface="Calibre 1 Bold"/>
                </a:rPr>
                <a:t>to</a:t>
              </a:r>
              <a:r>
                <a:rPr lang="nl-NL" sz="8000" b="1" spc="320" dirty="0">
                  <a:solidFill>
                    <a:srgbClr val="005DB4"/>
                  </a:solidFill>
                  <a:latin typeface="Calibre 1 Bold"/>
                </a:rPr>
                <a:t> Lifelines!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35168" y="-104775"/>
              <a:ext cx="17393487" cy="670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98427" y="2812193"/>
              <a:ext cx="17066969" cy="5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l="2582" t="27188" r="2582" b="27188"/>
          <a:stretch/>
        </p:blipFill>
        <p:spPr>
          <a:xfrm>
            <a:off x="0" y="0"/>
            <a:ext cx="18288000" cy="586524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28700" y="9311844"/>
            <a:ext cx="15164298" cy="18340"/>
          </a:xfrm>
          <a:prstGeom prst="rect">
            <a:avLst/>
          </a:prstGeom>
          <a:solidFill>
            <a:srgbClr val="28AAC5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9464710"/>
            <a:ext cx="2659732" cy="5045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91734" y="9002982"/>
            <a:ext cx="1209065" cy="66202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783D335A-02E0-4342-9136-C0B987D9D7E8}"/>
              </a:ext>
            </a:extLst>
          </p:cNvPr>
          <p:cNvSpPr txBox="1"/>
          <p:nvPr/>
        </p:nvSpPr>
        <p:spPr>
          <a:xfrm>
            <a:off x="6287219" y="7493280"/>
            <a:ext cx="5569527" cy="44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nl-NL" sz="3600" spc="56" dirty="0">
                <a:solidFill>
                  <a:srgbClr val="005DB4"/>
                </a:solidFill>
                <a:latin typeface="Calibre 2 Bold"/>
              </a:rPr>
              <a:t>2023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  <p:txBody>
          <a:bodyPr/>
          <a:lstStyle/>
          <a:p>
            <a:endParaRPr lang="nl-NL" sz="270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498845"/>
            <a:ext cx="13409195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How can we help?</a:t>
            </a:r>
          </a:p>
        </p:txBody>
      </p:sp>
      <p:pic>
        <p:nvPicPr>
          <p:cNvPr id="16" name="Picture 2" descr="668b122b-b68c-457f-9eca-191362d0306a@umcg">
            <a:extLst>
              <a:ext uri="{FF2B5EF4-FFF2-40B4-BE49-F238E27FC236}">
                <a16:creationId xmlns:a16="http://schemas.microsoft.com/office/drawing/2014/main" id="{4E17A79D-2BBE-3ADE-8FA1-68F28AD1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05" y="2056712"/>
            <a:ext cx="6173576" cy="617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E3D19342-DC19-CD6B-6994-8BF309EE5580}"/>
              </a:ext>
            </a:extLst>
          </p:cNvPr>
          <p:cNvSpPr txBox="1"/>
          <p:nvPr/>
        </p:nvSpPr>
        <p:spPr>
          <a:xfrm>
            <a:off x="886516" y="2238607"/>
            <a:ext cx="10334570" cy="698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Feel free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to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contact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us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for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questions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or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inspiration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,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also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for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grants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</a:p>
          <a:p>
            <a:pPr defTabSz="914445">
              <a:lnSpc>
                <a:spcPts val="3360"/>
              </a:lnSpc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Data services – FAIR and easy access</a:t>
            </a:r>
          </a:p>
          <a:p>
            <a:pPr lvl="1" defTabSz="914445">
              <a:lnSpc>
                <a:spcPts val="3360"/>
              </a:lnSpc>
              <a:defRPr/>
            </a:pPr>
            <a:r>
              <a:rPr lang="nl-NL" sz="3200" spc="56" dirty="0">
                <a:solidFill>
                  <a:srgbClr val="005DB4"/>
                </a:solidFill>
                <a:latin typeface="Calibre 1" panose="020B0604020202020204" charset="0"/>
              </a:rPr>
              <a:t> Data access in </a:t>
            </a:r>
            <a:r>
              <a:rPr lang="nl-NL" sz="3200" spc="56" dirty="0" err="1">
                <a:solidFill>
                  <a:srgbClr val="005DB4"/>
                </a:solidFill>
                <a:latin typeface="Calibre 1" panose="020B0604020202020204" charset="0"/>
              </a:rPr>
              <a:t>Workspace</a:t>
            </a:r>
            <a:r>
              <a:rPr lang="nl-NL" sz="3200" spc="56" dirty="0">
                <a:solidFill>
                  <a:srgbClr val="005DB4"/>
                </a:solidFill>
                <a:latin typeface="Calibre 1" panose="020B0604020202020204" charset="0"/>
              </a:rPr>
              <a:t> om UMCG HPC</a:t>
            </a:r>
          </a:p>
          <a:p>
            <a:pPr defTabSz="914445">
              <a:lnSpc>
                <a:spcPts val="3360"/>
              </a:lnSpc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Student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workspaces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* / free dataset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for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education</a:t>
            </a: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Start fee per project (data) € 3000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to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€ 4500</a:t>
            </a:r>
          </a:p>
          <a:p>
            <a:pPr defTabSz="914445">
              <a:lnSpc>
                <a:spcPts val="3360"/>
              </a:lnSpc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    </a:t>
            </a:r>
            <a:r>
              <a:rPr lang="nl-NL" sz="3200" spc="56" dirty="0">
                <a:solidFill>
                  <a:srgbClr val="005DB4"/>
                </a:solidFill>
                <a:latin typeface="Calibre 1" panose="020B0604020202020204" charset="0"/>
              </a:rPr>
              <a:t>*Student fee € 600 </a:t>
            </a:r>
            <a:r>
              <a:rPr lang="nl-NL" sz="3200" spc="56" dirty="0" err="1">
                <a:solidFill>
                  <a:srgbClr val="005DB4"/>
                </a:solidFill>
                <a:latin typeface="Calibre 1" panose="020B0604020202020204" charset="0"/>
              </a:rPr>
              <a:t>for</a:t>
            </a:r>
            <a:r>
              <a:rPr lang="nl-NL" sz="3200" spc="56" dirty="0">
                <a:solidFill>
                  <a:srgbClr val="005DB4"/>
                </a:solidFill>
                <a:latin typeface="Calibre 1" panose="020B0604020202020204" charset="0"/>
              </a:rPr>
              <a:t> 6 </a:t>
            </a:r>
            <a:r>
              <a:rPr lang="nl-NL" sz="3200" spc="56" dirty="0" err="1">
                <a:solidFill>
                  <a:srgbClr val="005DB4"/>
                </a:solidFill>
                <a:latin typeface="Calibre 1" panose="020B0604020202020204" charset="0"/>
              </a:rPr>
              <a:t>months</a:t>
            </a:r>
            <a:endParaRPr lang="nl-NL" sz="32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defTabSz="914445">
              <a:lnSpc>
                <a:spcPts val="3360"/>
              </a:lnSpc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defTabSz="914445">
              <a:lnSpc>
                <a:spcPts val="3360"/>
              </a:lnSpc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2 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356650-0D62-65CB-12AD-C6BF116B1FB4}"/>
              </a:ext>
            </a:extLst>
          </p:cNvPr>
          <p:cNvSpPr txBox="1"/>
          <p:nvPr/>
        </p:nvSpPr>
        <p:spPr>
          <a:xfrm>
            <a:off x="4754880" y="9532298"/>
            <a:ext cx="10469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5DB4"/>
                </a:solidFill>
              </a:rPr>
              <a:t>https://www.lifelines.nl/researcher/how-to-apply/costs-biobank-lifelines</a:t>
            </a:r>
          </a:p>
        </p:txBody>
      </p:sp>
    </p:spTree>
    <p:extLst>
      <p:ext uri="{BB962C8B-B14F-4D97-AF65-F5344CB8AC3E}">
        <p14:creationId xmlns:p14="http://schemas.microsoft.com/office/powerpoint/2010/main" val="39796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D977FE11-91C3-B076-A987-8899497C4E9E}"/>
              </a:ext>
            </a:extLst>
          </p:cNvPr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498846"/>
            <a:ext cx="16240992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Thank you for your attention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E3BA93-A546-7563-A54A-11C0A938B28D}"/>
              </a:ext>
            </a:extLst>
          </p:cNvPr>
          <p:cNvSpPr txBox="1"/>
          <p:nvPr/>
        </p:nvSpPr>
        <p:spPr>
          <a:xfrm>
            <a:off x="898682" y="1622482"/>
            <a:ext cx="11608145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5595" indent="-545595">
              <a:buFont typeface="Arial" panose="020B0604020202020204" pitchFamily="34" charset="0"/>
              <a:buChar char="•"/>
            </a:pPr>
            <a:endParaRPr lang="en-US" sz="4200" dirty="0">
              <a:solidFill>
                <a:srgbClr val="0070C0"/>
              </a:solidFill>
            </a:endParaRPr>
          </a:p>
          <a:p>
            <a:r>
              <a:rPr lang="en-US" sz="4200" dirty="0">
                <a:solidFill>
                  <a:srgbClr val="0070C0"/>
                </a:solidFill>
              </a:rPr>
              <a:t>For more information: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Data catalogue: </a:t>
            </a:r>
            <a:r>
              <a:rPr lang="en-US" sz="36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https://data-catalogue.lifelines.nl/</a:t>
            </a:r>
            <a:endParaRPr lang="en-US" sz="36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Lifelines wiki: </a:t>
            </a:r>
            <a:r>
              <a:rPr lang="en-US" sz="36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https://wiki.lifelines.nl/</a:t>
            </a:r>
            <a:endParaRPr lang="en-US" sz="36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Interactive map: </a:t>
            </a:r>
            <a:r>
              <a:rPr lang="en-US" sz="36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https://inzicht.lifelines.nl/</a:t>
            </a:r>
            <a:endParaRPr lang="en-US" sz="3600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</a:rPr>
              <a:t>Youtube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70C0"/>
                </a:solidFill>
                <a:hlinkClick r:id="rId7"/>
              </a:rPr>
              <a:t>collect and share for more healthy years </a:t>
            </a:r>
            <a:endParaRPr lang="en-US" sz="3600" dirty="0">
              <a:solidFill>
                <a:srgbClr val="0070C0"/>
              </a:solidFill>
            </a:endParaRPr>
          </a:p>
          <a:p>
            <a:pPr lvl="1"/>
            <a:endParaRPr lang="en-US" sz="4200" dirty="0">
              <a:solidFill>
                <a:srgbClr val="0070C0"/>
              </a:solidFill>
            </a:endParaRPr>
          </a:p>
          <a:p>
            <a:pPr lvl="1"/>
            <a:endParaRPr lang="en-US" sz="4200" dirty="0">
              <a:solidFill>
                <a:srgbClr val="0070C0"/>
              </a:solidFill>
            </a:endParaRPr>
          </a:p>
          <a:p>
            <a:r>
              <a:rPr lang="en-US" sz="4200" dirty="0">
                <a:solidFill>
                  <a:srgbClr val="0070C0"/>
                </a:solidFill>
              </a:rPr>
              <a:t>Stay in touch: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research@lifelines.nl</a:t>
            </a:r>
            <a:r>
              <a:rPr lang="en-US" sz="3600" dirty="0">
                <a:solidFill>
                  <a:srgbClr val="0070C0"/>
                </a:solidFill>
              </a:rPr>
              <a:t> (general info, grants, applications)                  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data@lifelines.nl</a:t>
            </a:r>
            <a:r>
              <a:rPr lang="en-US" sz="3600" dirty="0">
                <a:solidFill>
                  <a:srgbClr val="0070C0"/>
                </a:solidFill>
              </a:rPr>
              <a:t> (data service questions)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sz="4200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EF044-2F2D-FE87-3680-4ED2CC386C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200" r="-2" b="816"/>
          <a:stretch>
            <a:fillRect/>
          </a:stretch>
        </p:blipFill>
        <p:spPr bwMode="auto">
          <a:xfrm>
            <a:off x="12254164" y="600190"/>
            <a:ext cx="5678996" cy="84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2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5ED233-DCFA-4795-B864-1990945F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067" y="3519968"/>
            <a:ext cx="5540111" cy="40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8B774EA-377C-4C7A-AE7E-65C3A05F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662" y="3599797"/>
            <a:ext cx="3748176" cy="403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FB86E0B-1382-4494-8413-95716020B5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3599797"/>
            <a:ext cx="5911148" cy="3904739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0CF2A9C-CB6C-48C8-8B11-F62E93842DC8}"/>
              </a:ext>
            </a:extLst>
          </p:cNvPr>
          <p:cNvSpPr txBox="1">
            <a:spLocks/>
          </p:cNvSpPr>
          <p:nvPr/>
        </p:nvSpPr>
        <p:spPr>
          <a:xfrm>
            <a:off x="1009651" y="2941544"/>
            <a:ext cx="6684284" cy="658253"/>
          </a:xfrm>
          <a:prstGeom prst="rect">
            <a:avLst/>
          </a:prstGeom>
          <a:effectLst>
            <a:outerShdw blurRad="38100" dist="1739900" dir="5400000" sx="52000" sy="52000" algn="ctr" rotWithShape="0">
              <a:srgbClr val="000000">
                <a:alpha val="15000"/>
              </a:srgbClr>
            </a:outerShdw>
          </a:effectLst>
        </p:spPr>
        <p:txBody>
          <a:bodyPr lIns="91391" tIns="45696" rIns="91391" bIns="45696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sz="3600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10% Northern Netherlands</a:t>
            </a:r>
            <a:r>
              <a:rPr lang="en-GB" sz="4001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			</a:t>
            </a:r>
            <a:endParaRPr lang="en-GB" sz="1601" dirty="0">
              <a:solidFill>
                <a:srgbClr val="1169B5"/>
              </a:solidFill>
              <a:latin typeface="Calibre 1" panose="020B0604020202020204" charset="0"/>
              <a:cs typeface="Arial" panose="020B0604020202020204" pitchFamily="34" charset="0"/>
            </a:endParaRPr>
          </a:p>
          <a:p>
            <a:pPr>
              <a:buClr>
                <a:srgbClr val="1169B5"/>
              </a:buClr>
              <a:buFont typeface="Arial" panose="020B0604020202020204" pitchFamily="34" charset="0"/>
              <a:buChar char="o"/>
              <a:defRPr/>
            </a:pPr>
            <a:endParaRPr lang="en-GB" sz="3200" dirty="0">
              <a:solidFill>
                <a:srgbClr val="1169B5"/>
              </a:solidFill>
              <a:latin typeface="Calibre 1" panose="020B0604020202020204" charset="0"/>
              <a:cs typeface="Arial" panose="020B0604020202020204" pitchFamily="34" charset="0"/>
            </a:endParaRPr>
          </a:p>
          <a:p>
            <a:pPr>
              <a:buClr>
                <a:srgbClr val="1169B5"/>
              </a:buClr>
              <a:buFont typeface="Arial" panose="020B0604020202020204" pitchFamily="34" charset="0"/>
              <a:buChar char="o"/>
              <a:defRPr/>
            </a:pPr>
            <a:endParaRPr lang="en-GB" sz="3200" dirty="0">
              <a:solidFill>
                <a:srgbClr val="1169B5"/>
              </a:solidFill>
              <a:latin typeface="Calibre 1" panose="020B0604020202020204" charset="0"/>
              <a:cs typeface="Arial" panose="020B0604020202020204" pitchFamily="34" charset="0"/>
            </a:endParaRPr>
          </a:p>
          <a:p>
            <a:pPr>
              <a:buClr>
                <a:srgbClr val="1169B5"/>
              </a:buClr>
              <a:defRPr/>
            </a:pPr>
            <a:endParaRPr lang="en-GB" sz="3200" dirty="0">
              <a:solidFill>
                <a:srgbClr val="24AAC6"/>
              </a:solidFill>
              <a:latin typeface="Calibre 1" panose="020B0604020202020204" charset="0"/>
              <a:cs typeface="Arial" panose="020B0604020202020204" pitchFamily="34" charset="0"/>
            </a:endParaRPr>
          </a:p>
          <a:p>
            <a:pPr>
              <a:buClr>
                <a:srgbClr val="1169B5"/>
              </a:buClr>
              <a:buFont typeface="Arial" panose="020B0604020202020204" pitchFamily="34" charset="0"/>
              <a:buChar char="o"/>
              <a:defRPr/>
            </a:pPr>
            <a:endParaRPr lang="en-GB" sz="3200" dirty="0">
              <a:solidFill>
                <a:srgbClr val="1169B5"/>
              </a:solidFill>
              <a:latin typeface="Calibre 1" panose="020B060402020202020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3300BC-88F6-4BE2-B1AC-D392E404F366}"/>
              </a:ext>
            </a:extLst>
          </p:cNvPr>
          <p:cNvSpPr txBox="1">
            <a:spLocks/>
          </p:cNvSpPr>
          <p:nvPr/>
        </p:nvSpPr>
        <p:spPr>
          <a:xfrm>
            <a:off x="1009650" y="7852219"/>
            <a:ext cx="17053527" cy="578426"/>
          </a:xfrm>
          <a:prstGeom prst="rect">
            <a:avLst/>
          </a:prstGeom>
          <a:effectLst>
            <a:outerShdw blurRad="38100" dist="1739900" dir="5400000" sx="52000" sy="52000" algn="ctr" rotWithShape="0">
              <a:srgbClr val="000000">
                <a:alpha val="15000"/>
              </a:srgbClr>
            </a:outerShdw>
          </a:effectLst>
        </p:spPr>
        <p:txBody>
          <a:bodyPr lIns="91391" tIns="45696" rIns="91391" bIns="45696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GB" sz="4001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We collect, store and share for more healthy years </a:t>
            </a:r>
          </a:p>
          <a:p>
            <a:pPr algn="ctr">
              <a:spcAft>
                <a:spcPts val="600"/>
              </a:spcAft>
              <a:defRPr/>
            </a:pPr>
            <a:r>
              <a:rPr lang="en-GB" sz="4001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for worldwide </a:t>
            </a:r>
            <a:r>
              <a:rPr lang="en-GB" sz="4001" dirty="0" err="1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groundbraking</a:t>
            </a:r>
            <a:r>
              <a:rPr lang="en-GB" sz="4001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 </a:t>
            </a:r>
            <a:r>
              <a:rPr lang="en-GB" sz="4001" dirty="0" err="1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reasearch</a:t>
            </a:r>
            <a:endParaRPr lang="en-GB" sz="3200" dirty="0">
              <a:solidFill>
                <a:srgbClr val="1169B5"/>
              </a:solidFill>
              <a:latin typeface="Calibre 1" panose="020B060402020202020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1C2EFB6-7AD5-4CB0-A11E-F0C967F29986}"/>
              </a:ext>
            </a:extLst>
          </p:cNvPr>
          <p:cNvSpPr txBox="1">
            <a:spLocks/>
          </p:cNvSpPr>
          <p:nvPr/>
        </p:nvSpPr>
        <p:spPr>
          <a:xfrm>
            <a:off x="7231364" y="2856094"/>
            <a:ext cx="4610100" cy="578426"/>
          </a:xfrm>
          <a:prstGeom prst="rect">
            <a:avLst/>
          </a:prstGeom>
          <a:effectLst>
            <a:outerShdw blurRad="38100" dist="1739900" dir="5400000" sx="52000" sy="52000" algn="ctr" rotWithShape="0">
              <a:srgbClr val="000000">
                <a:alpha val="15000"/>
              </a:srgbClr>
            </a:outerShdw>
          </a:effectLst>
        </p:spPr>
        <p:txBody>
          <a:bodyPr lIns="91391" tIns="45696" rIns="91391" bIns="45696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GB" sz="3600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healthy &amp; disease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0087468-6DEF-4EC5-8972-C42B33819CFD}"/>
              </a:ext>
            </a:extLst>
          </p:cNvPr>
          <p:cNvSpPr txBox="1">
            <a:spLocks/>
          </p:cNvSpPr>
          <p:nvPr/>
        </p:nvSpPr>
        <p:spPr>
          <a:xfrm>
            <a:off x="12988331" y="2856094"/>
            <a:ext cx="4610100" cy="578426"/>
          </a:xfrm>
          <a:prstGeom prst="rect">
            <a:avLst/>
          </a:prstGeom>
          <a:effectLst>
            <a:outerShdw blurRad="38100" dist="1739900" dir="5400000" sx="52000" sy="52000" algn="ctr" rotWithShape="0">
              <a:srgbClr val="000000">
                <a:alpha val="15000"/>
              </a:srgbClr>
            </a:outerShdw>
          </a:effectLst>
        </p:spPr>
        <p:txBody>
          <a:bodyPr lIns="91391" tIns="45696" rIns="91391" bIns="45696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GB" sz="3600" dirty="0">
                <a:solidFill>
                  <a:srgbClr val="1169B5"/>
                </a:solidFill>
                <a:latin typeface="Calibre 1" panose="020B0604020202020204" charset="0"/>
                <a:cs typeface="Arial" panose="020B0604020202020204" pitchFamily="34" charset="0"/>
              </a:rPr>
              <a:t>3 generations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001A02A-CCAE-9C8C-1E6F-B1DE5085BBB6}"/>
              </a:ext>
            </a:extLst>
          </p:cNvPr>
          <p:cNvSpPr txBox="1"/>
          <p:nvPr/>
        </p:nvSpPr>
        <p:spPr>
          <a:xfrm>
            <a:off x="1028701" y="1977627"/>
            <a:ext cx="11821703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360"/>
              </a:lnSpc>
              <a:defRPr/>
            </a:pP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Prospective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research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to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study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health and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disease</a:t>
            </a:r>
            <a:endParaRPr lang="nl-NL" sz="3600" b="1" spc="56" dirty="0">
              <a:solidFill>
                <a:srgbClr val="005DB4"/>
              </a:solidFill>
              <a:latin typeface="Calibre 2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FED6226-F7B6-5145-CE89-005A9872F25E}"/>
              </a:ext>
            </a:extLst>
          </p:cNvPr>
          <p:cNvSpPr txBox="1"/>
          <p:nvPr/>
        </p:nvSpPr>
        <p:spPr>
          <a:xfrm>
            <a:off x="1028700" y="498843"/>
            <a:ext cx="9410700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What is Lifelines? 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</p:spTree>
    <p:extLst>
      <p:ext uri="{BB962C8B-B14F-4D97-AF65-F5344CB8AC3E}">
        <p14:creationId xmlns:p14="http://schemas.microsoft.com/office/powerpoint/2010/main" val="103298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-132069"/>
            <a:ext cx="13409195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General assessments</a:t>
            </a:r>
          </a:p>
        </p:txBody>
      </p:sp>
      <p:pic>
        <p:nvPicPr>
          <p:cNvPr id="3" name="image1.jpeg" descr="124f9b58-e54d-4992-9560-422efe38c2b3@umcg">
            <a:extLst>
              <a:ext uri="{FF2B5EF4-FFF2-40B4-BE49-F238E27FC236}">
                <a16:creationId xmlns:a16="http://schemas.microsoft.com/office/drawing/2014/main" id="{0A10BD98-B609-5286-9D86-B57C4C68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7" t="18211" r="4234" b="5789"/>
          <a:stretch>
            <a:fillRect/>
          </a:stretch>
        </p:blipFill>
        <p:spPr>
          <a:xfrm>
            <a:off x="1028699" y="878081"/>
            <a:ext cx="14058990" cy="82351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813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0BEEE83-69E5-0320-1C81-7ECA42DB0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3614"/>
          <a:stretch/>
        </p:blipFill>
        <p:spPr>
          <a:xfrm>
            <a:off x="415089" y="1895512"/>
            <a:ext cx="7631427" cy="7163606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D815E75-C9CA-0559-1A67-AA769DF993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0" t="3626" r="1740" b="45742"/>
          <a:stretch/>
        </p:blipFill>
        <p:spPr>
          <a:xfrm>
            <a:off x="8250011" y="1889605"/>
            <a:ext cx="9454460" cy="737652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6A4553CC-53E7-5DE7-0084-156ECFAD77D7}"/>
              </a:ext>
            </a:extLst>
          </p:cNvPr>
          <p:cNvSpPr txBox="1"/>
          <p:nvPr/>
        </p:nvSpPr>
        <p:spPr>
          <a:xfrm>
            <a:off x="721895" y="554016"/>
            <a:ext cx="9023684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Available data - topics</a:t>
            </a:r>
          </a:p>
        </p:txBody>
      </p:sp>
    </p:spTree>
    <p:extLst>
      <p:ext uri="{BB962C8B-B14F-4D97-AF65-F5344CB8AC3E}">
        <p14:creationId xmlns:p14="http://schemas.microsoft.com/office/powerpoint/2010/main" val="182598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498845"/>
            <a:ext cx="13409195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Available bio-samples 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51CA99B-302B-2F39-9BEF-6C4B73F18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" t="6061" r="52187" b="2424"/>
          <a:stretch/>
        </p:blipFill>
        <p:spPr>
          <a:xfrm>
            <a:off x="1028699" y="1556826"/>
            <a:ext cx="13217481" cy="75600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652E9F70-B1B7-5B14-318D-64F2FD10A08B}"/>
              </a:ext>
            </a:extLst>
          </p:cNvPr>
          <p:cNvSpPr txBox="1"/>
          <p:nvPr/>
        </p:nvSpPr>
        <p:spPr>
          <a:xfrm>
            <a:off x="14453145" y="2453055"/>
            <a:ext cx="3161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700" b="1" dirty="0">
                <a:solidFill>
                  <a:schemeClr val="tx2"/>
                </a:solidFill>
                <a:hlinkClick r:id="rId4"/>
              </a:rPr>
              <a:t>Biobank </a:t>
            </a:r>
            <a:r>
              <a:rPr lang="nl-NL" sz="2700" b="1" dirty="0" err="1">
                <a:solidFill>
                  <a:schemeClr val="tx2"/>
                </a:solidFill>
                <a:hlinkClick r:id="rId4"/>
              </a:rPr>
              <a:t>overview</a:t>
            </a:r>
            <a:endParaRPr lang="nl-NL" sz="2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2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8208" y="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DD9D01C-006D-89F9-CCE0-2E53EF68FB09}"/>
              </a:ext>
            </a:extLst>
          </p:cNvPr>
          <p:cNvSpPr txBox="1"/>
          <p:nvPr/>
        </p:nvSpPr>
        <p:spPr>
          <a:xfrm>
            <a:off x="1028700" y="113984"/>
            <a:ext cx="13482204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Research opportunities - open protocol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9B39C2-2E5B-336D-3368-95C625E0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034889"/>
            <a:ext cx="14417040" cy="82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498845"/>
            <a:ext cx="15196706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Research opportunities: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676569-E4EC-35EC-8322-765F040FB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4" t="28637" r="220" b="-28637"/>
          <a:stretch/>
        </p:blipFill>
        <p:spPr>
          <a:xfrm>
            <a:off x="1028699" y="2486286"/>
            <a:ext cx="6462273" cy="935357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3F30D3C-CF7B-EC64-06B7-E2FECF5ACD6C}"/>
              </a:ext>
            </a:extLst>
          </p:cNvPr>
          <p:cNvSpPr txBox="1"/>
          <p:nvPr/>
        </p:nvSpPr>
        <p:spPr>
          <a:xfrm>
            <a:off x="861147" y="1989275"/>
            <a:ext cx="91414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pc="248" dirty="0">
                <a:solidFill>
                  <a:srgbClr val="005DB4"/>
                </a:solidFill>
                <a:latin typeface="Calibre 3"/>
              </a:rPr>
              <a:t>onset + early diagnose + prevention</a:t>
            </a:r>
            <a:endParaRPr lang="nl-NL" sz="27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1BC076D-117E-E2D2-87A2-35D12CDD5913}"/>
              </a:ext>
            </a:extLst>
          </p:cNvPr>
          <p:cNvSpPr txBox="1"/>
          <p:nvPr/>
        </p:nvSpPr>
        <p:spPr>
          <a:xfrm>
            <a:off x="1028699" y="1649363"/>
            <a:ext cx="6234548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360"/>
              </a:lnSpc>
              <a:defRPr/>
            </a:pP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Healthy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and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diseased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endParaRPr lang="nl-NL" sz="3600" b="1" spc="56" dirty="0">
              <a:solidFill>
                <a:srgbClr val="005DB4"/>
              </a:solidFill>
              <a:latin typeface="Calibre 2 Bold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B107A3E-795D-6784-D6A7-F920644AE165}"/>
              </a:ext>
            </a:extLst>
          </p:cNvPr>
          <p:cNvSpPr txBox="1"/>
          <p:nvPr/>
        </p:nvSpPr>
        <p:spPr>
          <a:xfrm>
            <a:off x="9167966" y="1649363"/>
            <a:ext cx="7493858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360"/>
              </a:lnSpc>
              <a:defRPr/>
            </a:pP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Combine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with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other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datasources </a:t>
            </a:r>
            <a:endParaRPr lang="nl-NL" sz="3600" b="1" spc="56" dirty="0">
              <a:solidFill>
                <a:srgbClr val="005DB4"/>
              </a:solidFill>
              <a:latin typeface="Calibre 2 Bold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339CF3-1EDB-6253-0364-23BFCAE70B9D}"/>
              </a:ext>
            </a:extLst>
          </p:cNvPr>
          <p:cNvSpPr txBox="1"/>
          <p:nvPr/>
        </p:nvSpPr>
        <p:spPr>
          <a:xfrm>
            <a:off x="9167966" y="2260685"/>
            <a:ext cx="7877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But what if you need more….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409575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Statistics Netherlands</a:t>
            </a:r>
          </a:p>
          <a:p>
            <a:pPr marL="409575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Medical registries</a:t>
            </a:r>
          </a:p>
          <a:p>
            <a:pPr marL="924062" lvl="1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PALGA</a:t>
            </a:r>
          </a:p>
          <a:p>
            <a:pPr marL="924062" lvl="1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IKNL</a:t>
            </a:r>
          </a:p>
          <a:p>
            <a:pPr marL="409575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Environmental data (GECCO)</a:t>
            </a:r>
          </a:p>
          <a:p>
            <a:pPr marL="924062" lvl="1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Air quality</a:t>
            </a:r>
          </a:p>
          <a:p>
            <a:pPr marL="924062" lvl="1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Noise</a:t>
            </a:r>
          </a:p>
          <a:p>
            <a:pPr marL="924062" lvl="1" indent="-409575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</a:rPr>
              <a:t>Walkabilty</a:t>
            </a:r>
            <a:r>
              <a:rPr lang="en-US" sz="3600" dirty="0">
                <a:solidFill>
                  <a:srgbClr val="0070C0"/>
                </a:solidFill>
              </a:rPr>
              <a:t> index </a:t>
            </a:r>
          </a:p>
          <a:p>
            <a:pPr marL="924062" lvl="1" indent="-4095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Neighborhood scores</a:t>
            </a:r>
          </a:p>
        </p:txBody>
      </p:sp>
    </p:spTree>
    <p:extLst>
      <p:ext uri="{BB962C8B-B14F-4D97-AF65-F5344CB8AC3E}">
        <p14:creationId xmlns:p14="http://schemas.microsoft.com/office/powerpoint/2010/main" val="99635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577" y="218209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498845"/>
            <a:ext cx="13409195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Research opportunities – value of Lifelines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8AB6EF9-E84F-9D96-9658-BB3D67E3C819}"/>
              </a:ext>
            </a:extLst>
          </p:cNvPr>
          <p:cNvSpPr txBox="1"/>
          <p:nvPr/>
        </p:nvSpPr>
        <p:spPr>
          <a:xfrm>
            <a:off x="10568673" y="2162639"/>
            <a:ext cx="7445442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360"/>
              </a:lnSpc>
              <a:defRPr/>
            </a:pP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Exponential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growth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value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of Lifelines </a:t>
            </a:r>
            <a:endParaRPr lang="nl-NL" sz="3600" b="1" spc="56" dirty="0">
              <a:solidFill>
                <a:srgbClr val="005DB4"/>
              </a:solidFill>
              <a:latin typeface="Calibre 2 Bold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29B394EB-A8F3-F3DF-A01D-58E323AA60C4}"/>
              </a:ext>
            </a:extLst>
          </p:cNvPr>
          <p:cNvSpPr txBox="1"/>
          <p:nvPr/>
        </p:nvSpPr>
        <p:spPr>
          <a:xfrm>
            <a:off x="886517" y="2238606"/>
            <a:ext cx="9743384" cy="698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get easy access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to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real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world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data</a:t>
            </a: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(re)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use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(FAIR) data – get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grants</a:t>
            </a: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defTabSz="914445">
              <a:lnSpc>
                <a:spcPts val="3360"/>
              </a:lnSpc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save time (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costs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) – start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analysing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create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impactful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high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quality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research -            95% or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our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users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recommend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data, samples and services</a:t>
            </a: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join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the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community –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expand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spc="56" dirty="0" err="1">
                <a:solidFill>
                  <a:srgbClr val="005DB4"/>
                </a:solidFill>
                <a:latin typeface="Calibre 1" panose="020B0604020202020204" charset="0"/>
              </a:rPr>
              <a:t>your</a:t>
            </a:r>
            <a:r>
              <a:rPr lang="nl-NL" sz="3600" spc="56" dirty="0">
                <a:solidFill>
                  <a:srgbClr val="005DB4"/>
                </a:solidFill>
                <a:latin typeface="Calibre 1" panose="020B0604020202020204" charset="0"/>
              </a:rPr>
              <a:t> research</a:t>
            </a:r>
          </a:p>
          <a:p>
            <a:pPr defTabSz="914445">
              <a:lnSpc>
                <a:spcPts val="3360"/>
              </a:lnSpc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1" panose="020B0604020202020204" charset="0"/>
            </a:endParaRPr>
          </a:p>
          <a:p>
            <a:pPr marL="514350" indent="-514350" defTabSz="914445">
              <a:lnSpc>
                <a:spcPts val="3360"/>
              </a:lnSpc>
              <a:buFont typeface="Arial" panose="020B0604020202020204" pitchFamily="34" charset="0"/>
              <a:buChar char="•"/>
              <a:defRPr/>
            </a:pPr>
            <a:endParaRPr lang="nl-NL" sz="3600" spc="56" dirty="0">
              <a:solidFill>
                <a:srgbClr val="005DB4"/>
              </a:solidFill>
              <a:latin typeface="Calibre 2 Bold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55ED308-2ADA-9901-0499-F538913D75D6}"/>
              </a:ext>
            </a:extLst>
          </p:cNvPr>
          <p:cNvSpPr txBox="1"/>
          <p:nvPr/>
        </p:nvSpPr>
        <p:spPr>
          <a:xfrm>
            <a:off x="1028699" y="2196836"/>
            <a:ext cx="6234548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360"/>
              </a:lnSpc>
              <a:defRPr/>
            </a:pP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Benefits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for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</a:t>
            </a:r>
            <a:r>
              <a:rPr lang="nl-NL" sz="3600" b="1" spc="56" dirty="0" err="1">
                <a:solidFill>
                  <a:srgbClr val="005DB4"/>
                </a:solidFill>
                <a:latin typeface="Calibre 1" panose="020B0604020202020204" charset="0"/>
              </a:rPr>
              <a:t>your</a:t>
            </a:r>
            <a:r>
              <a:rPr lang="nl-NL" sz="3600" b="1" spc="56" dirty="0">
                <a:solidFill>
                  <a:srgbClr val="005DB4"/>
                </a:solidFill>
                <a:latin typeface="Calibre 1" panose="020B0604020202020204" charset="0"/>
              </a:rPr>
              <a:t> research: </a:t>
            </a:r>
            <a:endParaRPr lang="nl-NL" sz="3600" b="1" spc="56" dirty="0">
              <a:solidFill>
                <a:srgbClr val="005DB4"/>
              </a:solidFill>
              <a:latin typeface="Calibre 2 Bold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2A65D3-90BC-2857-5B73-FF1612BA0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" t="65047" r="50000"/>
          <a:stretch/>
        </p:blipFill>
        <p:spPr>
          <a:xfrm>
            <a:off x="10507981" y="3230878"/>
            <a:ext cx="7085531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1595" y="218210"/>
            <a:ext cx="17851583" cy="9850583"/>
          </a:xfrm>
          <a:prstGeom prst="rect">
            <a:avLst/>
          </a:prstGeom>
          <a:solidFill>
            <a:srgbClr val="F4FAFC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1" y="9464711"/>
            <a:ext cx="2659733" cy="504506"/>
          </a:xfrm>
          <a:prstGeom prst="rect">
            <a:avLst/>
          </a:prstGeom>
        </p:spPr>
      </p:pic>
      <p:sp>
        <p:nvSpPr>
          <p:cNvPr id="5" name="AutoShape 7">
            <a:extLst>
              <a:ext uri="{FF2B5EF4-FFF2-40B4-BE49-F238E27FC236}">
                <a16:creationId xmlns:a16="http://schemas.microsoft.com/office/drawing/2014/main" id="{3C3F9DEB-B57B-A951-30E3-24891CCDBE92}"/>
              </a:ext>
            </a:extLst>
          </p:cNvPr>
          <p:cNvSpPr/>
          <p:nvPr/>
        </p:nvSpPr>
        <p:spPr>
          <a:xfrm flipV="1">
            <a:off x="1028701" y="9266126"/>
            <a:ext cx="16904459" cy="45719"/>
          </a:xfrm>
          <a:prstGeom prst="rect">
            <a:avLst/>
          </a:prstGeom>
          <a:solidFill>
            <a:srgbClr val="28AAC5"/>
          </a:solidFill>
        </p:spPr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42E73BC-A9FF-2468-8465-EB18B658ED56}"/>
              </a:ext>
            </a:extLst>
          </p:cNvPr>
          <p:cNvSpPr txBox="1"/>
          <p:nvPr/>
        </p:nvSpPr>
        <p:spPr>
          <a:xfrm>
            <a:off x="1028699" y="498845"/>
            <a:ext cx="13409195" cy="953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8250"/>
              </a:lnSpc>
              <a:defRPr/>
            </a:pPr>
            <a:r>
              <a:rPr lang="en-US" sz="4800" spc="248" dirty="0">
                <a:solidFill>
                  <a:srgbClr val="005DB4"/>
                </a:solidFill>
                <a:latin typeface="Calibre 3"/>
              </a:rPr>
              <a:t>3th wave data now available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B4B807-62F9-D863-8EF2-87F9E0C7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845611"/>
            <a:ext cx="14113044" cy="70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88cf2c-ed63-4ffb-a929-88a4cdaa35bf">
      <UserInfo>
        <DisplayName>Mierau, JO (umc-staf)</DisplayName>
        <AccountId>17</AccountId>
        <AccountType/>
      </UserInfo>
      <UserInfo>
        <DisplayName>Mulder, S (lifelines)</DisplayName>
        <AccountId>12</AccountId>
        <AccountType/>
      </UserInfo>
      <UserInfo>
        <DisplayName>Rutte, ACL (umc-staf)</DisplayName>
        <AccountId>26</AccountId>
        <AccountType/>
      </UserInfo>
    </SharedWithUsers>
    <lcf76f155ced4ddcb4097134ff3c332f xmlns="2faa9c80-d220-4fab-bf08-ad115468d1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1FB4CC5F67741AF40022676243C0B" ma:contentTypeVersion="11" ma:contentTypeDescription="Een nieuw document maken." ma:contentTypeScope="" ma:versionID="c6fa892eece0fd4d4a90ab9348eac7c9">
  <xsd:schema xmlns:xsd="http://www.w3.org/2001/XMLSchema" xmlns:xs="http://www.w3.org/2001/XMLSchema" xmlns:p="http://schemas.microsoft.com/office/2006/metadata/properties" xmlns:ns2="2faa9c80-d220-4fab-bf08-ad115468d1ff" xmlns:ns3="b388cf2c-ed63-4ffb-a929-88a4cdaa35bf" targetNamespace="http://schemas.microsoft.com/office/2006/metadata/properties" ma:root="true" ma:fieldsID="ed3ef8a1e0d4ba90ae7c82afd6f65049" ns2:_="" ns3:_="">
    <xsd:import namespace="2faa9c80-d220-4fab-bf08-ad115468d1ff"/>
    <xsd:import namespace="b388cf2c-ed63-4ffb-a929-88a4cdaa3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a9c80-d220-4fab-bf08-ad115468d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35eabb5-a18a-4215-84c6-3aa8d4454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8cf2c-ed63-4ffb-a929-88a4cdaa3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A91A1-7B95-4DAD-A125-BA3D0462562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af30902d-de3f-41a9-8df5-894e1fc6c097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38272fb-2a39-4dd9-91b3-e1c92bf8c0e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A3E862-1490-4325-8098-0E6B36095E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B5A259-EA15-4FB6-9BBB-46CD26C22226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357</Words>
  <Application>Microsoft Office PowerPoint</Application>
  <PresentationFormat>Aangepast</PresentationFormat>
  <Paragraphs>82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Calibre 3</vt:lpstr>
      <vt:lpstr>Calibri</vt:lpstr>
      <vt:lpstr>Calibre 1 Bold</vt:lpstr>
      <vt:lpstr>Calibre 2 Bold</vt:lpstr>
      <vt:lpstr>Arial</vt:lpstr>
      <vt:lpstr>Calibre 1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standaard Lifelines</dc:title>
  <dc:creator>Bolt, S (lifelines)</dc:creator>
  <cp:lastModifiedBy>Nauta, LY (lifelines)</cp:lastModifiedBy>
  <cp:revision>6</cp:revision>
  <dcterms:created xsi:type="dcterms:W3CDTF">2006-08-16T00:00:00Z</dcterms:created>
  <dcterms:modified xsi:type="dcterms:W3CDTF">2023-06-02T14:27:44Z</dcterms:modified>
  <dc:identifier>DAFX64A0RmA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0x010100C6B1FB4CC5F67741AF40022676243C0B</vt:lpwstr>
  </property>
</Properties>
</file>